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328" r:id="rId5"/>
    <p:sldId id="329" r:id="rId6"/>
    <p:sldId id="330" r:id="rId7"/>
    <p:sldId id="331" r:id="rId8"/>
    <p:sldId id="332" r:id="rId9"/>
  </p:sldIdLst>
  <p:sldSz cx="12192000" cy="6858000"/>
  <p:notesSz cx="6858000" cy="9144000"/>
  <p:embeddedFontLst>
    <p:embeddedFont>
      <p:font typeface="Abadi" panose="020B0604020104020204" pitchFamily="34" charset="0"/>
      <p:regular r:id="rId11"/>
    </p:embeddedFont>
    <p:embeddedFont>
      <p:font typeface="Microsoft GothicNeo" panose="020B0500000101010101" pitchFamily="50" charset="-127"/>
      <p:regular r:id="rId12"/>
      <p:bold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42A92-9A32-4AF0-B19E-AD98C5DED9D1}" v="3" dt="2023-07-03T02:45:54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8" autoAdjust="0"/>
    <p:restoredTop sz="85749" autoAdjust="0"/>
  </p:normalViewPr>
  <p:slideViewPr>
    <p:cSldViewPr snapToGrid="0">
      <p:cViewPr varScale="1">
        <p:scale>
          <a:sx n="61" d="100"/>
          <a:sy n="61" d="100"/>
        </p:scale>
        <p:origin x="7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FEB5E-636E-42FC-B703-E8AF8A39887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colorful1" csCatId="colorful" phldr="1"/>
      <dgm:spPr/>
    </dgm:pt>
    <dgm:pt modelId="{6E1F0B0C-7180-40BA-9A37-71EDB37D3565}">
      <dgm:prSet phldrT="[텍스트]" custT="1"/>
      <dgm:spPr/>
      <dgm:t>
        <a:bodyPr/>
        <a:lstStyle/>
        <a:p>
          <a:pPr algn="l" latinLnBrk="1"/>
          <a:r>
            <a:rPr lang="en-US" altLang="ko-KR" sz="2400" b="1">
              <a:solidFill>
                <a:schemeClr val="bg2">
                  <a:lumMod val="25000"/>
                </a:schemeClr>
              </a:solidFill>
            </a:rPr>
            <a:t>INTRODUCTION</a:t>
          </a:r>
          <a:endParaRPr lang="ko-KR" altLang="en-US" sz="2400" dirty="0">
            <a:solidFill>
              <a:schemeClr val="bg2">
                <a:lumMod val="25000"/>
              </a:schemeClr>
            </a:solidFill>
          </a:endParaRPr>
        </a:p>
      </dgm:t>
    </dgm:pt>
    <dgm:pt modelId="{3F50BC5A-A67D-4604-A696-0FB775FC6246}" type="parTrans" cxnId="{9C9BD9EC-79CE-4250-A67B-FBAA6616F24B}">
      <dgm:prSet/>
      <dgm:spPr/>
      <dgm:t>
        <a:bodyPr/>
        <a:lstStyle/>
        <a:p>
          <a:pPr latinLnBrk="1"/>
          <a:endParaRPr lang="ko-KR" altLang="en-US"/>
        </a:p>
      </dgm:t>
    </dgm:pt>
    <dgm:pt modelId="{71FFC5F5-B3EF-473A-B372-99A4025E29B4}" type="sibTrans" cxnId="{9C9BD9EC-79CE-4250-A67B-FBAA6616F24B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  <dgm:extLst>
        <a:ext uri="{E40237B7-FDA0-4F09-8148-C483321AD2D9}">
          <dgm14:cNvPr xmlns:dgm14="http://schemas.microsoft.com/office/drawing/2010/diagram" id="0" name="" descr="배지 1 단색으로 채워진"/>
        </a:ext>
      </dgm:extLst>
    </dgm:pt>
    <dgm:pt modelId="{D8CDDC13-C825-4851-853B-CC0567EFCDE1}" type="pres">
      <dgm:prSet presAssocID="{821FEB5E-636E-42FC-B703-E8AF8A398875}" presName="Name0" presStyleCnt="0">
        <dgm:presLayoutVars>
          <dgm:chMax val="7"/>
          <dgm:chPref val="7"/>
          <dgm:dir/>
        </dgm:presLayoutVars>
      </dgm:prSet>
      <dgm:spPr/>
    </dgm:pt>
    <dgm:pt modelId="{30114658-595F-45A3-875B-1668503675CA}" type="pres">
      <dgm:prSet presAssocID="{821FEB5E-636E-42FC-B703-E8AF8A398875}" presName="Name1" presStyleCnt="0"/>
      <dgm:spPr/>
    </dgm:pt>
    <dgm:pt modelId="{310AA89F-93D3-435C-8E33-17B67BB1D4E0}" type="pres">
      <dgm:prSet presAssocID="{71FFC5F5-B3EF-473A-B372-99A4025E29B4}" presName="picture_1" presStyleCnt="0"/>
      <dgm:spPr/>
    </dgm:pt>
    <dgm:pt modelId="{F9BCA059-F00D-4597-9486-B165F60DC98F}" type="pres">
      <dgm:prSet presAssocID="{71FFC5F5-B3EF-473A-B372-99A4025E29B4}" presName="pictureRepeatNode" presStyleLbl="alignImgPlace1" presStyleIdx="0" presStyleCnt="1" custScaleX="59445" custScaleY="59445" custLinFactX="-22335" custLinFactNeighborX="-100000" custLinFactNeighborY="14536"/>
      <dgm:spPr/>
    </dgm:pt>
    <dgm:pt modelId="{CAAA867E-0FFF-4B25-9F2D-DB8E39959D6E}" type="pres">
      <dgm:prSet presAssocID="{6E1F0B0C-7180-40BA-9A37-71EDB37D3565}" presName="text_1" presStyleLbl="node1" presStyleIdx="0" presStyleCnt="0" custScaleX="368582" custScaleY="155692" custLinFactNeighborX="48268" custLinFactNeighborY="-53699">
        <dgm:presLayoutVars>
          <dgm:bulletEnabled val="1"/>
        </dgm:presLayoutVars>
      </dgm:prSet>
      <dgm:spPr/>
    </dgm:pt>
  </dgm:ptLst>
  <dgm:cxnLst>
    <dgm:cxn modelId="{C7653411-89C0-47D6-86AB-185816DCFD87}" type="presOf" srcId="{821FEB5E-636E-42FC-B703-E8AF8A398875}" destId="{D8CDDC13-C825-4851-853B-CC0567EFCDE1}" srcOrd="0" destOrd="0" presId="urn:microsoft.com/office/officeart/2008/layout/CircularPictureCallout"/>
    <dgm:cxn modelId="{BDDCA325-C3C7-4847-843A-C049E6FFBD64}" type="presOf" srcId="{6E1F0B0C-7180-40BA-9A37-71EDB37D3565}" destId="{CAAA867E-0FFF-4B25-9F2D-DB8E39959D6E}" srcOrd="0" destOrd="0" presId="urn:microsoft.com/office/officeart/2008/layout/CircularPictureCallout"/>
    <dgm:cxn modelId="{BDE50127-2004-46B1-878D-E4F9021D52A6}" type="presOf" srcId="{71FFC5F5-B3EF-473A-B372-99A4025E29B4}" destId="{F9BCA059-F00D-4597-9486-B165F60DC98F}" srcOrd="0" destOrd="0" presId="urn:microsoft.com/office/officeart/2008/layout/CircularPictureCallout"/>
    <dgm:cxn modelId="{9C9BD9EC-79CE-4250-A67B-FBAA6616F24B}" srcId="{821FEB5E-636E-42FC-B703-E8AF8A398875}" destId="{6E1F0B0C-7180-40BA-9A37-71EDB37D3565}" srcOrd="0" destOrd="0" parTransId="{3F50BC5A-A67D-4604-A696-0FB775FC6246}" sibTransId="{71FFC5F5-B3EF-473A-B372-99A4025E29B4}"/>
    <dgm:cxn modelId="{4642C500-932F-43A0-89EC-9C17C68A93BB}" type="presParOf" srcId="{D8CDDC13-C825-4851-853B-CC0567EFCDE1}" destId="{30114658-595F-45A3-875B-1668503675CA}" srcOrd="0" destOrd="0" presId="urn:microsoft.com/office/officeart/2008/layout/CircularPictureCallout"/>
    <dgm:cxn modelId="{C43E9D55-D482-49E5-8020-C4AFFCB4287E}" type="presParOf" srcId="{30114658-595F-45A3-875B-1668503675CA}" destId="{310AA89F-93D3-435C-8E33-17B67BB1D4E0}" srcOrd="0" destOrd="0" presId="urn:microsoft.com/office/officeart/2008/layout/CircularPictureCallout"/>
    <dgm:cxn modelId="{6C27A04A-9C42-4503-ACD2-76D783916E0D}" type="presParOf" srcId="{310AA89F-93D3-435C-8E33-17B67BB1D4E0}" destId="{F9BCA059-F00D-4597-9486-B165F60DC98F}" srcOrd="0" destOrd="0" presId="urn:microsoft.com/office/officeart/2008/layout/CircularPictureCallout"/>
    <dgm:cxn modelId="{63608409-FF6E-4D03-9795-59E14941C269}" type="presParOf" srcId="{30114658-595F-45A3-875B-1668503675CA}" destId="{CAAA867E-0FFF-4B25-9F2D-DB8E39959D6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FEB5E-636E-42FC-B703-E8AF8A39887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E1F0B0C-7180-40BA-9A37-71EDB37D3565}">
      <dgm:prSet phldrT="[텍스트]" custT="1"/>
      <dgm:spPr/>
      <dgm:t>
        <a:bodyPr/>
        <a:lstStyle/>
        <a:p>
          <a:pPr algn="l" latinLnBrk="1"/>
          <a:r>
            <a:rPr lang="en-US" altLang="ko-KR" sz="2400" b="1">
              <a:solidFill>
                <a:schemeClr val="bg2">
                  <a:lumMod val="25000"/>
                </a:schemeClr>
              </a:solidFill>
            </a:rPr>
            <a:t>METHODOLOGIES</a:t>
          </a:r>
          <a:endParaRPr lang="ko-KR" altLang="en-US" sz="1500" dirty="0">
            <a:solidFill>
              <a:schemeClr val="bg2">
                <a:lumMod val="25000"/>
              </a:schemeClr>
            </a:solidFill>
          </a:endParaRPr>
        </a:p>
      </dgm:t>
    </dgm:pt>
    <dgm:pt modelId="{3F50BC5A-A67D-4604-A696-0FB775FC6246}" type="parTrans" cxnId="{9C9BD9EC-79CE-4250-A67B-FBAA6616F24B}">
      <dgm:prSet/>
      <dgm:spPr/>
      <dgm:t>
        <a:bodyPr/>
        <a:lstStyle/>
        <a:p>
          <a:pPr latinLnBrk="1"/>
          <a:endParaRPr lang="ko-KR" altLang="en-US"/>
        </a:p>
      </dgm:t>
    </dgm:pt>
    <dgm:pt modelId="{71FFC5F5-B3EF-473A-B372-99A4025E29B4}" type="sibTrans" cxnId="{9C9BD9EC-79CE-4250-A67B-FBAA6616F24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  <dgm:extLst>
        <a:ext uri="{E40237B7-FDA0-4F09-8148-C483321AD2D9}">
          <dgm14:cNvPr xmlns:dgm14="http://schemas.microsoft.com/office/drawing/2010/diagram" id="0" name="" descr="배지 단색으로 채워진"/>
        </a:ext>
      </dgm:extLst>
    </dgm:pt>
    <dgm:pt modelId="{D8CDDC13-C825-4851-853B-CC0567EFCDE1}" type="pres">
      <dgm:prSet presAssocID="{821FEB5E-636E-42FC-B703-E8AF8A398875}" presName="Name0" presStyleCnt="0">
        <dgm:presLayoutVars>
          <dgm:chMax val="7"/>
          <dgm:chPref val="7"/>
          <dgm:dir/>
        </dgm:presLayoutVars>
      </dgm:prSet>
      <dgm:spPr/>
    </dgm:pt>
    <dgm:pt modelId="{30114658-595F-45A3-875B-1668503675CA}" type="pres">
      <dgm:prSet presAssocID="{821FEB5E-636E-42FC-B703-E8AF8A398875}" presName="Name1" presStyleCnt="0"/>
      <dgm:spPr/>
    </dgm:pt>
    <dgm:pt modelId="{310AA89F-93D3-435C-8E33-17B67BB1D4E0}" type="pres">
      <dgm:prSet presAssocID="{71FFC5F5-B3EF-473A-B372-99A4025E29B4}" presName="picture_1" presStyleCnt="0"/>
      <dgm:spPr/>
    </dgm:pt>
    <dgm:pt modelId="{F9BCA059-F00D-4597-9486-B165F60DC98F}" type="pres">
      <dgm:prSet presAssocID="{71FFC5F5-B3EF-473A-B372-99A4025E29B4}" presName="pictureRepeatNode" presStyleLbl="alignImgPlace1" presStyleIdx="0" presStyleCnt="1" custScaleX="59445" custScaleY="59445" custLinFactX="-24005" custLinFactNeighborX="-100000" custLinFactNeighborY="-677"/>
      <dgm:spPr/>
    </dgm:pt>
    <dgm:pt modelId="{CAAA867E-0FFF-4B25-9F2D-DB8E39959D6E}" type="pres">
      <dgm:prSet presAssocID="{6E1F0B0C-7180-40BA-9A37-71EDB37D3565}" presName="text_1" presStyleLbl="node1" presStyleIdx="0" presStyleCnt="0" custScaleX="368582" custScaleY="96070" custLinFactNeighborX="46462" custLinFactNeighborY="-70670">
        <dgm:presLayoutVars>
          <dgm:bulletEnabled val="1"/>
        </dgm:presLayoutVars>
      </dgm:prSet>
      <dgm:spPr/>
    </dgm:pt>
  </dgm:ptLst>
  <dgm:cxnLst>
    <dgm:cxn modelId="{73A9672B-ADC9-4581-9BBF-679AF05E43BE}" type="presOf" srcId="{71FFC5F5-B3EF-473A-B372-99A4025E29B4}" destId="{F9BCA059-F00D-4597-9486-B165F60DC98F}" srcOrd="0" destOrd="0" presId="urn:microsoft.com/office/officeart/2008/layout/CircularPictureCallout"/>
    <dgm:cxn modelId="{722D4390-32A1-47B5-A583-9606B72E95BF}" type="presOf" srcId="{6E1F0B0C-7180-40BA-9A37-71EDB37D3565}" destId="{CAAA867E-0FFF-4B25-9F2D-DB8E39959D6E}" srcOrd="0" destOrd="0" presId="urn:microsoft.com/office/officeart/2008/layout/CircularPictureCallout"/>
    <dgm:cxn modelId="{0EBC04A0-D4BD-46EF-B123-3306314F8636}" type="presOf" srcId="{821FEB5E-636E-42FC-B703-E8AF8A398875}" destId="{D8CDDC13-C825-4851-853B-CC0567EFCDE1}" srcOrd="0" destOrd="0" presId="urn:microsoft.com/office/officeart/2008/layout/CircularPictureCallout"/>
    <dgm:cxn modelId="{9C9BD9EC-79CE-4250-A67B-FBAA6616F24B}" srcId="{821FEB5E-636E-42FC-B703-E8AF8A398875}" destId="{6E1F0B0C-7180-40BA-9A37-71EDB37D3565}" srcOrd="0" destOrd="0" parTransId="{3F50BC5A-A67D-4604-A696-0FB775FC6246}" sibTransId="{71FFC5F5-B3EF-473A-B372-99A4025E29B4}"/>
    <dgm:cxn modelId="{471859B1-D302-4911-A71E-5F383F6D2860}" type="presParOf" srcId="{D8CDDC13-C825-4851-853B-CC0567EFCDE1}" destId="{30114658-595F-45A3-875B-1668503675CA}" srcOrd="0" destOrd="0" presId="urn:microsoft.com/office/officeart/2008/layout/CircularPictureCallout"/>
    <dgm:cxn modelId="{A92B56BF-C355-47CB-ADAC-D9D73628C2C1}" type="presParOf" srcId="{30114658-595F-45A3-875B-1668503675CA}" destId="{310AA89F-93D3-435C-8E33-17B67BB1D4E0}" srcOrd="0" destOrd="0" presId="urn:microsoft.com/office/officeart/2008/layout/CircularPictureCallout"/>
    <dgm:cxn modelId="{617E1C7C-5341-46C5-95C6-A86ED2D8EB46}" type="presParOf" srcId="{310AA89F-93D3-435C-8E33-17B67BB1D4E0}" destId="{F9BCA059-F00D-4597-9486-B165F60DC98F}" srcOrd="0" destOrd="0" presId="urn:microsoft.com/office/officeart/2008/layout/CircularPictureCallout"/>
    <dgm:cxn modelId="{793C98A9-902C-4911-B01D-47CD2931A723}" type="presParOf" srcId="{30114658-595F-45A3-875B-1668503675CA}" destId="{CAAA867E-0FFF-4B25-9F2D-DB8E39959D6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FEB5E-636E-42FC-B703-E8AF8A39887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E1F0B0C-7180-40BA-9A37-71EDB37D3565}">
      <dgm:prSet phldrT="[텍스트]" custT="1"/>
      <dgm:spPr/>
      <dgm:t>
        <a:bodyPr/>
        <a:lstStyle/>
        <a:p>
          <a:pPr algn="l" latinLnBrk="1"/>
          <a:r>
            <a:rPr lang="en-US" altLang="ko-KR" sz="2400" b="1">
              <a:solidFill>
                <a:schemeClr val="bg2">
                  <a:lumMod val="25000"/>
                </a:schemeClr>
              </a:solidFill>
            </a:rPr>
            <a:t>EXPERIMENTAL EVALUATION</a:t>
          </a:r>
          <a:endParaRPr lang="ko-KR" alt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3F50BC5A-A67D-4604-A696-0FB775FC6246}" type="parTrans" cxnId="{9C9BD9EC-79CE-4250-A67B-FBAA6616F24B}">
      <dgm:prSet/>
      <dgm:spPr/>
      <dgm:t>
        <a:bodyPr/>
        <a:lstStyle/>
        <a:p>
          <a:pPr latinLnBrk="1"/>
          <a:endParaRPr lang="ko-KR" altLang="en-US"/>
        </a:p>
      </dgm:t>
    </dgm:pt>
    <dgm:pt modelId="{71FFC5F5-B3EF-473A-B372-99A4025E29B4}" type="sibTrans" cxnId="{9C9BD9EC-79CE-4250-A67B-FBAA6616F24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  <dgm:extLst>
        <a:ext uri="{E40237B7-FDA0-4F09-8148-C483321AD2D9}">
          <dgm14:cNvPr xmlns:dgm14="http://schemas.microsoft.com/office/drawing/2010/diagram" id="0" name="" descr="배지 3 단색으로 채워진"/>
        </a:ext>
      </dgm:extLst>
    </dgm:pt>
    <dgm:pt modelId="{D8CDDC13-C825-4851-853B-CC0567EFCDE1}" type="pres">
      <dgm:prSet presAssocID="{821FEB5E-636E-42FC-B703-E8AF8A398875}" presName="Name0" presStyleCnt="0">
        <dgm:presLayoutVars>
          <dgm:chMax val="7"/>
          <dgm:chPref val="7"/>
          <dgm:dir/>
        </dgm:presLayoutVars>
      </dgm:prSet>
      <dgm:spPr/>
    </dgm:pt>
    <dgm:pt modelId="{30114658-595F-45A3-875B-1668503675CA}" type="pres">
      <dgm:prSet presAssocID="{821FEB5E-636E-42FC-B703-E8AF8A398875}" presName="Name1" presStyleCnt="0"/>
      <dgm:spPr/>
    </dgm:pt>
    <dgm:pt modelId="{310AA89F-93D3-435C-8E33-17B67BB1D4E0}" type="pres">
      <dgm:prSet presAssocID="{71FFC5F5-B3EF-473A-B372-99A4025E29B4}" presName="picture_1" presStyleCnt="0"/>
      <dgm:spPr/>
    </dgm:pt>
    <dgm:pt modelId="{F9BCA059-F00D-4597-9486-B165F60DC98F}" type="pres">
      <dgm:prSet presAssocID="{71FFC5F5-B3EF-473A-B372-99A4025E29B4}" presName="pictureRepeatNode" presStyleLbl="alignImgPlace1" presStyleIdx="0" presStyleCnt="1" custScaleX="59445" custScaleY="59445" custLinFactX="-23162" custLinFactNeighborX="-100000" custLinFactNeighborY="17017"/>
      <dgm:spPr/>
    </dgm:pt>
    <dgm:pt modelId="{CAAA867E-0FFF-4B25-9F2D-DB8E39959D6E}" type="pres">
      <dgm:prSet presAssocID="{6E1F0B0C-7180-40BA-9A37-71EDB37D3565}" presName="text_1" presStyleLbl="node1" presStyleIdx="0" presStyleCnt="0" custScaleX="368582" custScaleY="155692" custLinFactNeighborX="45200" custLinFactNeighborY="-46503">
        <dgm:presLayoutVars>
          <dgm:bulletEnabled val="1"/>
        </dgm:presLayoutVars>
      </dgm:prSet>
      <dgm:spPr/>
    </dgm:pt>
  </dgm:ptLst>
  <dgm:cxnLst>
    <dgm:cxn modelId="{DFBC0E15-750E-45B3-9FC5-D9A0CFF94301}" type="presOf" srcId="{821FEB5E-636E-42FC-B703-E8AF8A398875}" destId="{D8CDDC13-C825-4851-853B-CC0567EFCDE1}" srcOrd="0" destOrd="0" presId="urn:microsoft.com/office/officeart/2008/layout/CircularPictureCallout"/>
    <dgm:cxn modelId="{F9709A31-B2BE-42E2-B28A-0468A54946A3}" type="presOf" srcId="{6E1F0B0C-7180-40BA-9A37-71EDB37D3565}" destId="{CAAA867E-0FFF-4B25-9F2D-DB8E39959D6E}" srcOrd="0" destOrd="0" presId="urn:microsoft.com/office/officeart/2008/layout/CircularPictureCallout"/>
    <dgm:cxn modelId="{A820A87D-2B90-4C35-93CC-876A711D90EB}" type="presOf" srcId="{71FFC5F5-B3EF-473A-B372-99A4025E29B4}" destId="{F9BCA059-F00D-4597-9486-B165F60DC98F}" srcOrd="0" destOrd="0" presId="urn:microsoft.com/office/officeart/2008/layout/CircularPictureCallout"/>
    <dgm:cxn modelId="{9C9BD9EC-79CE-4250-A67B-FBAA6616F24B}" srcId="{821FEB5E-636E-42FC-B703-E8AF8A398875}" destId="{6E1F0B0C-7180-40BA-9A37-71EDB37D3565}" srcOrd="0" destOrd="0" parTransId="{3F50BC5A-A67D-4604-A696-0FB775FC6246}" sibTransId="{71FFC5F5-B3EF-473A-B372-99A4025E29B4}"/>
    <dgm:cxn modelId="{E3CF2016-4E77-41D2-AF33-7DB7C8DC19A6}" type="presParOf" srcId="{D8CDDC13-C825-4851-853B-CC0567EFCDE1}" destId="{30114658-595F-45A3-875B-1668503675CA}" srcOrd="0" destOrd="0" presId="urn:microsoft.com/office/officeart/2008/layout/CircularPictureCallout"/>
    <dgm:cxn modelId="{428E0CF4-519F-4E4C-B5C0-89D22C6674CB}" type="presParOf" srcId="{30114658-595F-45A3-875B-1668503675CA}" destId="{310AA89F-93D3-435C-8E33-17B67BB1D4E0}" srcOrd="0" destOrd="0" presId="urn:microsoft.com/office/officeart/2008/layout/CircularPictureCallout"/>
    <dgm:cxn modelId="{7292E71F-3D71-4116-B868-5027C74D3A05}" type="presParOf" srcId="{310AA89F-93D3-435C-8E33-17B67BB1D4E0}" destId="{F9BCA059-F00D-4597-9486-B165F60DC98F}" srcOrd="0" destOrd="0" presId="urn:microsoft.com/office/officeart/2008/layout/CircularPictureCallout"/>
    <dgm:cxn modelId="{A286D645-A21D-47CE-97D9-7E59427BA387}" type="presParOf" srcId="{30114658-595F-45A3-875B-1668503675CA}" destId="{CAAA867E-0FFF-4B25-9F2D-DB8E39959D6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CA059-F00D-4597-9486-B165F60DC98F}">
      <dsp:nvSpPr>
        <dsp:cNvPr id="0" name=""/>
        <dsp:cNvSpPr/>
      </dsp:nvSpPr>
      <dsp:spPr>
        <a:xfrm>
          <a:off x="106978" y="498088"/>
          <a:ext cx="1095400" cy="1095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A867E-0FFF-4B25-9F2D-DB8E39959D6E}">
      <dsp:nvSpPr>
        <dsp:cNvPr id="0" name=""/>
        <dsp:cNvSpPr/>
      </dsp:nvSpPr>
      <dsp:spPr>
        <a:xfrm>
          <a:off x="1304792" y="339184"/>
          <a:ext cx="4346819" cy="9467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b="1" kern="1200">
              <a:solidFill>
                <a:schemeClr val="bg2">
                  <a:lumMod val="25000"/>
                </a:schemeClr>
              </a:solidFill>
            </a:rPr>
            <a:t>INTRODUCTION</a:t>
          </a:r>
          <a:endParaRPr lang="ko-KR" altLang="en-US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304792" y="339184"/>
        <a:ext cx="4346819" cy="946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CA059-F00D-4597-9486-B165F60DC98F}">
      <dsp:nvSpPr>
        <dsp:cNvPr id="0" name=""/>
        <dsp:cNvSpPr/>
      </dsp:nvSpPr>
      <dsp:spPr>
        <a:xfrm>
          <a:off x="76205" y="308395"/>
          <a:ext cx="1095400" cy="1095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A867E-0FFF-4B25-9F2D-DB8E39959D6E}">
      <dsp:nvSpPr>
        <dsp:cNvPr id="0" name=""/>
        <dsp:cNvSpPr/>
      </dsp:nvSpPr>
      <dsp:spPr>
        <a:xfrm>
          <a:off x="1283493" y="507903"/>
          <a:ext cx="4346819" cy="5841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b="1" kern="1200">
              <a:solidFill>
                <a:schemeClr val="bg2">
                  <a:lumMod val="25000"/>
                </a:schemeClr>
              </a:solidFill>
            </a:rPr>
            <a:t>METHODOLOGIES</a:t>
          </a:r>
          <a:endParaRPr lang="ko-KR" altLang="en-US" sz="1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283493" y="507903"/>
        <a:ext cx="4346819" cy="58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CA059-F00D-4597-9486-B165F60DC98F}">
      <dsp:nvSpPr>
        <dsp:cNvPr id="0" name=""/>
        <dsp:cNvSpPr/>
      </dsp:nvSpPr>
      <dsp:spPr>
        <a:xfrm>
          <a:off x="91739" y="543805"/>
          <a:ext cx="1095400" cy="1095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A867E-0FFF-4B25-9F2D-DB8E39959D6E}">
      <dsp:nvSpPr>
        <dsp:cNvPr id="0" name=""/>
        <dsp:cNvSpPr/>
      </dsp:nvSpPr>
      <dsp:spPr>
        <a:xfrm>
          <a:off x="1268610" y="382943"/>
          <a:ext cx="4346819" cy="9467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b="1" kern="1200">
              <a:solidFill>
                <a:schemeClr val="bg2">
                  <a:lumMod val="25000"/>
                </a:schemeClr>
              </a:solidFill>
            </a:rPr>
            <a:t>EXPERIMENTAL EVALUATION</a:t>
          </a:r>
          <a:endParaRPr lang="ko-KR" altLang="en-US" sz="2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268610" y="382943"/>
        <a:ext cx="4346819" cy="946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459AB-4B33-48C3-99CD-9957891EB111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BA3AC-6EC1-46C7-B148-F01DDC93D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27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3CA1D-D0E7-49BD-A503-F7013E42A22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73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26D20-7687-44BF-AB1A-5BA1942CE0D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38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26D20-7687-44BF-AB1A-5BA1942CE0D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43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/>
              <a:t>Shap, smac</a:t>
            </a:r>
            <a:r>
              <a:rPr lang="ko-KR" altLang="en-US"/>
              <a:t>에서는 </a:t>
            </a:r>
            <a:r>
              <a:rPr lang="en-US" altLang="ko-KR"/>
              <a:t>XGBRessor</a:t>
            </a:r>
            <a:r>
              <a:rPr lang="ko-KR" altLang="en-US"/>
              <a:t>를 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26D20-7687-44BF-AB1A-5BA1942CE0D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32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26D20-7687-44BF-AB1A-5BA1942CE0D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70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26D20-7687-44BF-AB1A-5BA1942CE0D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94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26D20-7687-44BF-AB1A-5BA1942CE0D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68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6FEE8B-9D32-830D-22DF-22B61EE4A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22B18A3-C017-A2E2-E001-F522A4970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E04771-90A8-59EA-46F7-70AE2421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D49E93-D081-5130-86AE-63CD2BFE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8E4D06-8634-DEA0-E829-2EBAA92A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0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4EA8B6-2DD0-11BD-D012-F20A9A16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6CC318-90A3-A017-69F8-E5BFEC98E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10416E-F0E2-DF7D-FEAC-48291D2A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877B8E-F29E-08C5-CDE6-B828C82A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1D0351-121B-5134-66CF-75931A62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66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695CDED-3C93-F4C5-9C6D-94F20C30D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682C22-89DC-D2B9-9E42-E61B9D370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531C68-0CFC-51DB-2E87-394ADEE1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490AFA-795B-AE30-5390-583E074F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7BA05D-B83B-5800-B84A-412D412F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71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9F8AC7-BA96-563D-45AC-74B144A5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FB1A0B-391E-BB08-C0BB-96BA1F795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BA844D-4EA0-03FD-FB2F-534C719E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BE1577-6A60-A038-9307-D763C84C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4D6506-2310-5BF0-79FC-CB46F6EA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85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B34BC2-E316-63AF-63B9-A3C8EB36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07E16D-E3E3-824D-4A71-CA2F0DD3C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2E036A-3C71-1B5F-7990-0DBCA57E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8D72D2-A0F3-8711-5B63-BB4E56F8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63F83C-379A-5002-7EC9-A51D3C6A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08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B1DBEF-8B3D-42F4-EC93-152FCCCD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F5C491-2587-1B18-2550-062AFE2D6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BDFF26-188F-3ADC-B84F-66E238F7B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6D7E1A-6381-4C7D-7438-4D7C8F7E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A99784-A9F7-7422-0A63-BBE5677D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82244E-6D01-9755-58A5-C65EBFD1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17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D305F-696D-B9BF-5E2F-3BB979D0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34E636-7F50-C19F-139B-CB0D37389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DED1EC-12A5-B2E1-5233-3698CC46B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DEE9E71-EFC0-99C0-EAE4-7AC24CA39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4EF6DA7-B6EE-1887-5D09-0CDF08AAF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70AA73A-159A-3EA0-6145-6475F5F4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3B62655-0E4F-2CD8-73E1-37079952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3431BD9-AD95-6166-FD06-BC749690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38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4D1F0E-9241-E9E8-CF6F-07547EEA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178AABD-823D-2D94-594D-ECC8B8B3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47BB7AC-46A4-A618-9B1D-018F5338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873CD0-4F94-C8CF-2C6C-66D9B4E9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22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4D76B1C-E3BC-0492-69C9-1ADCFE8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FAAAB3F-30A9-649F-4767-CC1C081A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93B1A6-4A44-6168-2C46-CF77C15E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40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D5D4C9-B415-3E2D-0CB9-B7A6C2A2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694973-BA50-79C4-790E-147111AD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6144593-374B-71FE-984B-D7972B837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F50600-9C55-4E00-E4D6-ABD2E975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6C3588-86F8-B888-E39D-359BDF5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F0626F-88BE-1957-AB8E-A7E36B43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69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A4E8CE-75AB-D140-5AA2-416BF3B2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6E1A1C-97EB-9860-AEB2-A68A7D430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2A50FE-C08F-1993-AB1A-1CA55C3C3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008054-DC10-8C34-8603-385A7CEE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DF0C8C1-FB6C-C371-6203-805D569B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61E464-FE50-F96E-B5C5-001B3245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17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1CD4687-3FED-66B4-652D-F6202CA9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BE5627-C14E-C750-BC86-C6981602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5695C6-9FA5-CEBB-DF59-9A7BB4494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71F8-F719-430C-9FA1-38EDEC46C37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EC6E4-720C-CC3D-6CF9-B7656851D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ED4F57-4B23-1DE2-49C8-0FD43B89D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AEDB-5F21-4169-A911-CB12BF91E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6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98635B-5FE0-4B73-9C7C-CE2EA63828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EEC059D-F7E8-487F-BF1D-8A015272453A}"/>
              </a:ext>
            </a:extLst>
          </p:cNvPr>
          <p:cNvCxnSpPr>
            <a:cxnSpLocks/>
          </p:cNvCxnSpPr>
          <p:nvPr/>
        </p:nvCxnSpPr>
        <p:spPr>
          <a:xfrm>
            <a:off x="1031960" y="3119911"/>
            <a:ext cx="4730665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71EEEA-19F1-4194-852F-A0A70CA95494}"/>
              </a:ext>
            </a:extLst>
          </p:cNvPr>
          <p:cNvSpPr txBox="1"/>
          <p:nvPr/>
        </p:nvSpPr>
        <p:spPr>
          <a:xfrm>
            <a:off x="368598" y="2097397"/>
            <a:ext cx="5927493" cy="1124965"/>
          </a:xfrm>
          <a:prstGeom prst="rect">
            <a:avLst/>
          </a:prstGeom>
          <a:noFill/>
        </p:spPr>
        <p:txBody>
          <a:bodyPr wrap="square" lIns="9000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latin typeface="Abadi" panose="020B0604020104020204" pitchFamily="34" charset="0"/>
                <a:cs typeface="Arial" panose="020B0604020202020204" pitchFamily="34" charset="0"/>
              </a:rPr>
              <a:t>A Study about Search Space of Knob Range Reduction for Database Tuning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CCA76-F9AE-41E4-B8D3-7F5BDD5FC779}"/>
              </a:ext>
            </a:extLst>
          </p:cNvPr>
          <p:cNvSpPr txBox="1"/>
          <p:nvPr/>
        </p:nvSpPr>
        <p:spPr>
          <a:xfrm>
            <a:off x="1322102" y="3263927"/>
            <a:ext cx="4104456" cy="720080"/>
          </a:xfrm>
          <a:prstGeom prst="rect">
            <a:avLst/>
          </a:prstGeom>
          <a:noFill/>
        </p:spPr>
        <p:txBody>
          <a:bodyPr wrap="square" lIns="9000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atin typeface="Abadi" panose="020B0604020104020204" pitchFamily="34" charset="0"/>
                <a:cs typeface="Arial" panose="020B0604020202020204" pitchFamily="34" charset="0"/>
              </a:rPr>
              <a:t>연세대학교 컴퓨터과학과 권세인</a:t>
            </a:r>
            <a:endParaRPr kumimoji="1" lang="en-US" altLang="ko-KR" sz="1600" b="1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latin typeface="Abadi" panose="020B0604020104020204" pitchFamily="34" charset="0"/>
                <a:cs typeface="Arial" panose="020B0604020202020204" pitchFamily="34" charset="0"/>
              </a:rPr>
              <a:t>2023</a:t>
            </a:r>
            <a:r>
              <a:rPr kumimoji="1" lang="ko-KR" altLang="en-US" sz="1600" b="1" dirty="0">
                <a:latin typeface="Abadi" panose="020B0604020104020204" pitchFamily="34" charset="0"/>
                <a:cs typeface="Arial" panose="020B0604020202020204" pitchFamily="34" charset="0"/>
              </a:rPr>
              <a:t>년 </a:t>
            </a:r>
            <a:r>
              <a:rPr kumimoji="1" lang="en-US" altLang="ko-KR" sz="1600" b="1" dirty="0">
                <a:latin typeface="Abadi" panose="020B0604020104020204" pitchFamily="34" charset="0"/>
                <a:cs typeface="Arial" panose="020B0604020202020204" pitchFamily="34" charset="0"/>
              </a:rPr>
              <a:t>06</a:t>
            </a:r>
            <a:r>
              <a:rPr kumimoji="1" lang="ko-KR" altLang="en-US" sz="1600" b="1" dirty="0">
                <a:latin typeface="Abadi" panose="020B0604020104020204" pitchFamily="34" charset="0"/>
                <a:cs typeface="Arial" panose="020B0604020202020204" pitchFamily="34" charset="0"/>
              </a:rPr>
              <a:t>월</a:t>
            </a:r>
            <a:endParaRPr kumimoji="1" lang="en-US" altLang="ko-KR" sz="1600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8C00826-75E5-4613-8C9D-A18499F7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1" y="5468772"/>
            <a:ext cx="3518298" cy="936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D13A880-E71B-47FE-8129-EA5BD672A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74" y="5468772"/>
            <a:ext cx="5359326" cy="896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8A7182C-68BB-444C-A819-64DCB7809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633" y="5452575"/>
            <a:ext cx="3014217" cy="896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CAD9B2B-4F12-4440-92D2-4ABC1AF0D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74" y="996007"/>
            <a:ext cx="3567371" cy="29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04AFCD-02D4-4701-AE41-5980E79F42B3}"/>
              </a:ext>
            </a:extLst>
          </p:cNvPr>
          <p:cNvSpPr txBox="1"/>
          <p:nvPr/>
        </p:nvSpPr>
        <p:spPr>
          <a:xfrm>
            <a:off x="6608031" y="4168402"/>
            <a:ext cx="4430870" cy="720080"/>
          </a:xfrm>
          <a:prstGeom prst="rect">
            <a:avLst/>
          </a:prstGeom>
          <a:noFill/>
        </p:spPr>
        <p:txBody>
          <a:bodyPr wrap="square" lIns="9000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과제명</a:t>
            </a:r>
            <a:r>
              <a:rPr kumimoji="1" lang="en-US" altLang="ko-KR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: IoT </a:t>
            </a: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환경을 위한 고성능 플래시 메모리 스토리지 기반 인메모리 분산 </a:t>
            </a:r>
            <a:r>
              <a:rPr kumimoji="1" lang="en-US" altLang="ko-KR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DBMS </a:t>
            </a: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연구개발</a:t>
            </a:r>
            <a:endParaRPr kumimoji="1" lang="en-US" altLang="ko-KR" sz="1600" b="1" dirty="0">
              <a:latin typeface="Adobe 고딕 Std B" panose="020B0800000000000000" pitchFamily="34" charset="-127"/>
              <a:ea typeface="Adobe 고딕 Std B" panose="020B0800000000000000" pitchFamily="34" charset="-127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과제번호</a:t>
            </a:r>
            <a:r>
              <a:rPr kumimoji="1" lang="en-US" altLang="ko-KR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: 2017-0-00477</a:t>
            </a:r>
          </a:p>
        </p:txBody>
      </p:sp>
      <p:sp>
        <p:nvSpPr>
          <p:cNvPr id="2" name="사각형: 둥근 위쪽 모서리 1">
            <a:extLst>
              <a:ext uri="{FF2B5EF4-FFF2-40B4-BE49-F238E27FC236}">
                <a16:creationId xmlns:a16="http://schemas.microsoft.com/office/drawing/2014/main" id="{D412351D-F468-C393-BDB0-184465CD83B9}"/>
              </a:ext>
            </a:extLst>
          </p:cNvPr>
          <p:cNvSpPr/>
          <p:nvPr/>
        </p:nvSpPr>
        <p:spPr>
          <a:xfrm>
            <a:off x="24426" y="31219"/>
            <a:ext cx="12143149" cy="628649"/>
          </a:xfrm>
          <a:prstGeom prst="round2Same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algn="ctr">
              <a:defRPr/>
            </a:pPr>
            <a:endParaRPr lang="en-US" altLang="ko-KR" sz="1050" i="1" kern="0" dirty="0">
              <a:ln w="9525">
                <a:noFill/>
              </a:ln>
              <a:solidFill>
                <a:prstClr val="white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112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dirty="0">
                <a:solidFill>
                  <a:prstClr val="white"/>
                </a:solidFill>
              </a:rPr>
              <a:t>INDEX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420A7833-D951-C91B-65A6-85DD8E781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452696"/>
              </p:ext>
            </p:extLst>
          </p:nvPr>
        </p:nvGraphicFramePr>
        <p:xfrm>
          <a:off x="365680" y="607769"/>
          <a:ext cx="5817921" cy="184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A4F0AF4C-5068-39A8-E974-CBC5C9124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896369"/>
              </p:ext>
            </p:extLst>
          </p:nvPr>
        </p:nvGraphicFramePr>
        <p:xfrm>
          <a:off x="365680" y="2608696"/>
          <a:ext cx="5817921" cy="184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FCCBAE63-2EFC-FD2E-6AC8-26B70889B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074168"/>
              </p:ext>
            </p:extLst>
          </p:nvPr>
        </p:nvGraphicFramePr>
        <p:xfrm>
          <a:off x="365680" y="4108508"/>
          <a:ext cx="5817921" cy="184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81D15B-01C5-AE84-B925-7B7E0ED4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0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8F377EA-3BB5-3674-DAF3-A903BB005F28}"/>
              </a:ext>
            </a:extLst>
          </p:cNvPr>
          <p:cNvSpPr/>
          <p:nvPr/>
        </p:nvSpPr>
        <p:spPr>
          <a:xfrm>
            <a:off x="0" y="0"/>
            <a:ext cx="12192000" cy="11542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E017C3-BC1B-511C-151D-459015E0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99" y="-35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66EB455-89A9-F24C-5627-47C2023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7664-F5F7-4B1E-9853-F5D6E68BA69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0A5F0-4E21-028A-EE53-AD69E9CD4780}"/>
              </a:ext>
            </a:extLst>
          </p:cNvPr>
          <p:cNvSpPr txBox="1"/>
          <p:nvPr/>
        </p:nvSpPr>
        <p:spPr>
          <a:xfrm>
            <a:off x="164123" y="1290343"/>
            <a:ext cx="12027877" cy="2999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대용량의 데이터를 효율적으로 관리하기 위해서는 데이터베이스의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high-performance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가 필수적이며 데이터베이스의 성능을 향상시킬 수 있는 방법으로는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Database Knob Tuning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이 존재함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그러나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, 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데이터베이스의 종류가 너무 다양하고 각 데이터베이스의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 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종류가 매우 많기 때문에 사용자가 데이터베이스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직접 튜닝하는 것은 효율적이지 않음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      Optimization Algorithm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적용한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Automatically Database Knob Tuning 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에 대한 연구가 지속되고 있음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  <a:p>
            <a:pPr marL="2171700" lvl="4" indent="-342900">
              <a:lnSpc>
                <a:spcPct val="150000"/>
              </a:lnSpc>
              <a:buFont typeface="맑은 고딕" panose="020B0503020000020004" pitchFamily="50" charset="-127"/>
              <a:buChar char="­"/>
            </a:pP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데이터베이스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의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type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은 다양함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(continuous, categorical and Boolean).</a:t>
            </a:r>
          </a:p>
          <a:p>
            <a:pPr marL="2171700" lvl="4" indent="-342900">
              <a:lnSpc>
                <a:spcPct val="150000"/>
              </a:lnSpc>
              <a:buFont typeface="맑은 고딕" panose="020B0503020000020004" pitchFamily="50" charset="-127"/>
              <a:buChar char="­"/>
            </a:pP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value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의 범위가 너무 광범위하기 때문에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fine-grained tuning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하는데에 한계점이 있음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EA0700D3-9C23-0083-026F-52A81A88223A}"/>
              </a:ext>
            </a:extLst>
          </p:cNvPr>
          <p:cNvSpPr/>
          <p:nvPr/>
        </p:nvSpPr>
        <p:spPr>
          <a:xfrm>
            <a:off x="874099" y="3217608"/>
            <a:ext cx="492369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A673D-A5B6-F11D-4B01-F9CDD76E80C7}"/>
              </a:ext>
            </a:extLst>
          </p:cNvPr>
          <p:cNvSpPr txBox="1"/>
          <p:nvPr/>
        </p:nvSpPr>
        <p:spPr>
          <a:xfrm>
            <a:off x="1319575" y="5217577"/>
            <a:ext cx="80237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7" algn="just"/>
            <a:r>
              <a:rPr lang="en-US" altLang="ko-KR" b="1">
                <a:solidFill>
                  <a:schemeClr val="accent6">
                    <a:lumMod val="75000"/>
                  </a:schemeClr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OUR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ctr"/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데이터베이스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 value range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를 효과적으로 축소함으로써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Search Space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를 줄여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, fine-grained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exploration</a:t>
            </a:r>
            <a:r>
              <a:rPr lang="ko-KR" altLang="en-US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할 수 있도록 한다</a:t>
            </a:r>
            <a:r>
              <a:rPr lang="en-US" altLang="ko-KR" sz="1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  <a:endParaRPr lang="ko-KR" altLang="en-US" sz="1600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D85F501E-1EBB-A26D-CD59-88C6B6BCEEDB}"/>
              </a:ext>
            </a:extLst>
          </p:cNvPr>
          <p:cNvSpPr/>
          <p:nvPr/>
        </p:nvSpPr>
        <p:spPr>
          <a:xfrm rot="5400000">
            <a:off x="5085249" y="4554744"/>
            <a:ext cx="492369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33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8F377EA-3BB5-3674-DAF3-A903BB005F28}"/>
              </a:ext>
            </a:extLst>
          </p:cNvPr>
          <p:cNvSpPr/>
          <p:nvPr/>
        </p:nvSpPr>
        <p:spPr>
          <a:xfrm>
            <a:off x="0" y="0"/>
            <a:ext cx="12192000" cy="11542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E017C3-BC1B-511C-151D-459015E0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99" y="-35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solidFill>
                  <a:schemeClr val="accent1">
                    <a:lumMod val="50000"/>
                  </a:schemeClr>
                </a:solidFill>
              </a:rPr>
              <a:t>Methodologies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66EB455-89A9-F24C-5627-47C2023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7664-F5F7-4B1E-9853-F5D6E68BA692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27743D1-DFB5-1268-CC3D-1793B59CE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46" y="1325563"/>
            <a:ext cx="9365908" cy="249676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1FF44A-9AF7-3623-7E14-91185339CD99}"/>
              </a:ext>
            </a:extLst>
          </p:cNvPr>
          <p:cNvSpPr txBox="1"/>
          <p:nvPr/>
        </p:nvSpPr>
        <p:spPr>
          <a:xfrm>
            <a:off x="216876" y="4098523"/>
            <a:ext cx="11172823" cy="253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LHS (Latin Hypercube Sampling)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통해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200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개의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configuration 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샘플을 생성함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데이터베이스 성능에 영향을 많이 미치는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top-10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개의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 Ranking 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알고리즘을 통해 추출함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생성한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200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개의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configuration 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샘플 중에서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SCORE (TPS / LATENCY)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를 구해 성능이 좋은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top-10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개의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configuration 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을 추출함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Top-10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개의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configuration 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내에 존재하는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top-10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개의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의 공통되는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range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를 찾음으로써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search space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를 축소할 수 있음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  <a:endParaRPr lang="ko-KR" altLang="en-US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559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8F377EA-3BB5-3674-DAF3-A903BB005F28}"/>
              </a:ext>
            </a:extLst>
          </p:cNvPr>
          <p:cNvSpPr/>
          <p:nvPr/>
        </p:nvSpPr>
        <p:spPr>
          <a:xfrm>
            <a:off x="0" y="0"/>
            <a:ext cx="12192000" cy="11542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E017C3-BC1B-511C-151D-459015E0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99" y="-35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solidFill>
                  <a:schemeClr val="accent1">
                    <a:lumMod val="50000"/>
                  </a:schemeClr>
                </a:solidFill>
              </a:rPr>
              <a:t>Experimental Evaluation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66EB455-89A9-F24C-5627-47C2023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7664-F5F7-4B1E-9853-F5D6E68BA692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FF44A-9AF7-3623-7E14-91185339CD99}"/>
              </a:ext>
            </a:extLst>
          </p:cNvPr>
          <p:cNvSpPr txBox="1"/>
          <p:nvPr/>
        </p:nvSpPr>
        <p:spPr>
          <a:xfrm>
            <a:off x="216876" y="1682232"/>
            <a:ext cx="11758247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/>
              <a:t>Experimental Setup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/>
              <a:t>MySQL v5.7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/>
              <a:t># of Knobs : 139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/>
              <a:t># of Config (Samples) : 200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/>
              <a:t>Workload : TPC-C, Twitter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/>
          </a:p>
          <a:p>
            <a:pPr>
              <a:lnSpc>
                <a:spcPct val="150000"/>
              </a:lnSpc>
            </a:pPr>
            <a:r>
              <a:rPr lang="en-US" altLang="ko-KR" b="1"/>
              <a:t>Experimental Background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/>
              <a:t>Knob Ranking : adopted Lasso and SHAP (Sharpley Additive exPlanations)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/>
              <a:t>Optimization Algorithm : adopted BO (Bayesian Optimization) and SMAC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8F377EA-3BB5-3674-DAF3-A903BB005F28}"/>
              </a:ext>
            </a:extLst>
          </p:cNvPr>
          <p:cNvSpPr/>
          <p:nvPr/>
        </p:nvSpPr>
        <p:spPr>
          <a:xfrm>
            <a:off x="0" y="0"/>
            <a:ext cx="12192000" cy="11542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E017C3-BC1B-511C-151D-459015E0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99" y="-35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solidFill>
                  <a:schemeClr val="accent1">
                    <a:lumMod val="50000"/>
                  </a:schemeClr>
                </a:solidFill>
              </a:rPr>
              <a:t>Experimental Evaluation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66EB455-89A9-F24C-5627-47C2023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7664-F5F7-4B1E-9853-F5D6E68BA692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CAEB745-4021-5766-E816-EF7AE5769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282" y="2005446"/>
            <a:ext cx="4563066" cy="29768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BB0F26-AD79-571D-9668-C47F4E581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498" y="2005446"/>
            <a:ext cx="4884804" cy="297685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BC66E057-48CB-6CB2-099F-171D0345BED2}"/>
              </a:ext>
            </a:extLst>
          </p:cNvPr>
          <p:cNvSpPr/>
          <p:nvPr/>
        </p:nvSpPr>
        <p:spPr>
          <a:xfrm>
            <a:off x="1187698" y="4138246"/>
            <a:ext cx="4392487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DB72C75-D11C-B457-D28F-BC234210E065}"/>
              </a:ext>
            </a:extLst>
          </p:cNvPr>
          <p:cNvSpPr/>
          <p:nvPr/>
        </p:nvSpPr>
        <p:spPr>
          <a:xfrm>
            <a:off x="6240344" y="4126522"/>
            <a:ext cx="4662118" cy="773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A5DE674-A89E-C14E-D4DC-F6B19DA78BC1}"/>
              </a:ext>
            </a:extLst>
          </p:cNvPr>
          <p:cNvSpPr/>
          <p:nvPr/>
        </p:nvSpPr>
        <p:spPr>
          <a:xfrm>
            <a:off x="6221008" y="3588774"/>
            <a:ext cx="4681454" cy="234572"/>
          </a:xfrm>
          <a:prstGeom prst="rect">
            <a:avLst/>
          </a:prstGeom>
          <a:solidFill>
            <a:schemeClr val="accent5">
              <a:lumMod val="75000"/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8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8F377EA-3BB5-3674-DAF3-A903BB005F28}"/>
              </a:ext>
            </a:extLst>
          </p:cNvPr>
          <p:cNvSpPr/>
          <p:nvPr/>
        </p:nvSpPr>
        <p:spPr>
          <a:xfrm>
            <a:off x="0" y="0"/>
            <a:ext cx="12192000" cy="11542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E017C3-BC1B-511C-151D-459015E0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99" y="-35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solidFill>
                  <a:schemeClr val="accent1">
                    <a:lumMod val="50000"/>
                  </a:schemeClr>
                </a:solidFill>
              </a:rPr>
              <a:t>Experimental Evaluation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66EB455-89A9-F24C-5627-47C2023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7664-F5F7-4B1E-9853-F5D6E68BA692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93430A-AE22-F5D3-DA87-1C35C611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1983"/>
            <a:ext cx="12152178" cy="391981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A00282C-635A-8EFD-9D52-54C8D3C4E03F}"/>
              </a:ext>
            </a:extLst>
          </p:cNvPr>
          <p:cNvSpPr/>
          <p:nvPr/>
        </p:nvSpPr>
        <p:spPr>
          <a:xfrm>
            <a:off x="39823" y="2408902"/>
            <a:ext cx="1710320" cy="432621"/>
          </a:xfrm>
          <a:prstGeom prst="rect">
            <a:avLst/>
          </a:prstGeom>
          <a:solidFill>
            <a:schemeClr val="accent4">
              <a:alpha val="22000"/>
            </a:schemeClr>
          </a:solidFill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9C829EE-6436-CBFC-8D5E-2415F9906F9D}"/>
              </a:ext>
            </a:extLst>
          </p:cNvPr>
          <p:cNvSpPr/>
          <p:nvPr/>
        </p:nvSpPr>
        <p:spPr>
          <a:xfrm>
            <a:off x="402152" y="3040613"/>
            <a:ext cx="1347019" cy="238650"/>
          </a:xfrm>
          <a:prstGeom prst="rect">
            <a:avLst/>
          </a:prstGeom>
          <a:solidFill>
            <a:schemeClr val="accent4">
              <a:alpha val="22000"/>
            </a:schemeClr>
          </a:solidFill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9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8F377EA-3BB5-3674-DAF3-A903BB005F28}"/>
              </a:ext>
            </a:extLst>
          </p:cNvPr>
          <p:cNvSpPr/>
          <p:nvPr/>
        </p:nvSpPr>
        <p:spPr>
          <a:xfrm>
            <a:off x="0" y="0"/>
            <a:ext cx="12192000" cy="11542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E017C3-BC1B-511C-151D-459015E0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99" y="-35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66EB455-89A9-F24C-5627-47C2023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7664-F5F7-4B1E-9853-F5D6E68BA692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9EA70-40A6-E571-7F14-80437450C048}"/>
              </a:ext>
            </a:extLst>
          </p:cNvPr>
          <p:cNvSpPr txBox="1"/>
          <p:nvPr/>
        </p:nvSpPr>
        <p:spPr>
          <a:xfrm>
            <a:off x="397849" y="2765204"/>
            <a:ext cx="11349651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본 논문에서 제시한 방법을 통해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 value range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를 줄여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optimization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할 때의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search space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를 축소시킴으로써 데이터베이스 성능이 향상되는 것을 확인할 수 있음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본 논문에서 제시한 방법론을 적용하였을 때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knob value range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가 기존보다 축소되는 것을 확인할 수 있음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이러한 방법론을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future work 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연구에 적용하여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Cloud DBMS 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환경에서의 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online database knob tuning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endParaRPr lang="en-US" altLang="ko-KR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 </a:t>
            </a:r>
            <a:r>
              <a:rPr lang="ko-KR" altLang="en-US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연구를 진행할 예정임</a:t>
            </a:r>
            <a:r>
              <a:rPr lang="en-US" altLang="ko-KR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.</a:t>
            </a:r>
            <a:endParaRPr lang="ko-KR" altLang="en-US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044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20395</TotalTime>
  <Words>357</Words>
  <Application>Microsoft Office PowerPoint</Application>
  <PresentationFormat>와이드스크린</PresentationFormat>
  <Paragraphs>56</Paragraphs>
  <Slides>8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Microsoft GothicNeo</vt:lpstr>
      <vt:lpstr>Abadi</vt:lpstr>
      <vt:lpstr>Arial</vt:lpstr>
      <vt:lpstr>Tmon몬소리 Black</vt:lpstr>
      <vt:lpstr>맑은 고딕</vt:lpstr>
      <vt:lpstr>Adobe 고딕 Std B</vt:lpstr>
      <vt:lpstr>Office 테마</vt:lpstr>
      <vt:lpstr>PowerPoint 프레젠테이션</vt:lpstr>
      <vt:lpstr>PowerPoint 프레젠테이션</vt:lpstr>
      <vt:lpstr>Introduction</vt:lpstr>
      <vt:lpstr>Methodologies</vt:lpstr>
      <vt:lpstr>Experimental Evaluation</vt:lpstr>
      <vt:lpstr>Experimental Evaluation</vt:lpstr>
      <vt:lpstr>Experimental Evaluation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 :  Low-Overhead Online Configuration Auto-Tuning of Spark SQL Applications</dc:title>
  <dc:creator>권세인</dc:creator>
  <cp:lastModifiedBy>권세인</cp:lastModifiedBy>
  <cp:revision>22</cp:revision>
  <dcterms:created xsi:type="dcterms:W3CDTF">2023-03-07T13:29:32Z</dcterms:created>
  <dcterms:modified xsi:type="dcterms:W3CDTF">2023-07-03T02:57:34Z</dcterms:modified>
</cp:coreProperties>
</file>